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315" r:id="rId3"/>
    <p:sldId id="326" r:id="rId4"/>
    <p:sldId id="327" r:id="rId5"/>
    <p:sldId id="328" r:id="rId6"/>
    <p:sldId id="353" r:id="rId7"/>
    <p:sldId id="354" r:id="rId8"/>
    <p:sldId id="355" r:id="rId9"/>
    <p:sldId id="331" r:id="rId10"/>
    <p:sldId id="332" r:id="rId11"/>
    <p:sldId id="335" r:id="rId12"/>
    <p:sldId id="341" r:id="rId13"/>
    <p:sldId id="342" r:id="rId14"/>
    <p:sldId id="344" r:id="rId15"/>
    <p:sldId id="333" r:id="rId16"/>
    <p:sldId id="334" r:id="rId17"/>
    <p:sldId id="336" r:id="rId18"/>
    <p:sldId id="337" r:id="rId19"/>
    <p:sldId id="339" r:id="rId20"/>
    <p:sldId id="340" r:id="rId21"/>
    <p:sldId id="345" r:id="rId22"/>
    <p:sldId id="346" r:id="rId23"/>
    <p:sldId id="347" r:id="rId24"/>
    <p:sldId id="349" r:id="rId25"/>
    <p:sldId id="329" r:id="rId26"/>
    <p:sldId id="357" r:id="rId27"/>
    <p:sldId id="330" r:id="rId28"/>
    <p:sldId id="350" r:id="rId29"/>
    <p:sldId id="351" r:id="rId30"/>
    <p:sldId id="352" r:id="rId31"/>
    <p:sldId id="356" r:id="rId32"/>
    <p:sldId id="348" r:id="rId33"/>
    <p:sldId id="281" r:id="rId3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1B64"/>
    <a:srgbClr val="F4F2F1"/>
    <a:srgbClr val="FEFFFF"/>
    <a:srgbClr val="F8F9FA"/>
    <a:srgbClr val="FFFEFF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90"/>
    <p:restoredTop sz="71864"/>
  </p:normalViewPr>
  <p:slideViewPr>
    <p:cSldViewPr snapToGrid="0">
      <p:cViewPr varScale="1">
        <p:scale>
          <a:sx n="101" d="100"/>
          <a:sy n="101" d="100"/>
        </p:scale>
        <p:origin x="1048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26/2/20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11818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3672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26/2/20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26/2/20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1" name="Imagen 10" descr="Logo netcoreconf 2002">
            <a:extLst>
              <a:ext uri="{FF2B5EF4-FFF2-40B4-BE49-F238E27FC236}">
                <a16:creationId xmlns:a16="http://schemas.microsoft.com/office/drawing/2014/main" id="{2F663C3A-A960-E84F-81B3-BE5BCB578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26/2/20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 netcoreconf 2002">
            <a:extLst>
              <a:ext uri="{FF2B5EF4-FFF2-40B4-BE49-F238E27FC236}">
                <a16:creationId xmlns:a16="http://schemas.microsoft.com/office/drawing/2014/main" id="{019D85AC-A418-9147-8704-C7F91D0CD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26/2/20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763F998-C83B-8547-A6E3-3525FF375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85823"/>
            <a:ext cx="12192000" cy="5608877"/>
          </a:xfrm>
          <a:prstGeom prst="rect">
            <a:avLst/>
          </a:prstGeom>
        </p:spPr>
      </p:pic>
      <p:pic>
        <p:nvPicPr>
          <p:cNvPr id="3" name="Imagen 2" descr="Logo netcoreconf 2002">
            <a:extLst>
              <a:ext uri="{FF2B5EF4-FFF2-40B4-BE49-F238E27FC236}">
                <a16:creationId xmlns:a16="http://schemas.microsoft.com/office/drawing/2014/main" id="{0164656C-8E29-3140-B717-049857FE8D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26/2/20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jorge@devsdna.com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evsDNA" TargetMode="External"/><Relationship Id="rId5" Type="http://schemas.openxmlformats.org/officeDocument/2006/relationships/hyperlink" Target="https://github.com/jorgediegocrespo" TargetMode="External"/><Relationship Id="rId4" Type="http://schemas.openxmlformats.org/officeDocument/2006/relationships/hyperlink" Target="https://jorgediegocrespo.wordpress.com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info@netcoreconf.co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2020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2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18/01/2020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3955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s-ES" sz="2400" dirty="0" err="1">
                <a:solidFill>
                  <a:schemeClr val="bg1"/>
                </a:solidFill>
                <a:ea typeface="Apple Symbols" panose="02000000000000000000" pitchFamily="2" charset="-79"/>
                <a:cs typeface="Apple Symbols" panose="02000000000000000000" pitchFamily="2" charset="-79"/>
              </a:rPr>
              <a:t>Scaffolding</a:t>
            </a:r>
            <a:r>
              <a:rPr lang="es-ES" sz="2400" dirty="0">
                <a:solidFill>
                  <a:schemeClr val="bg1"/>
                </a:solidFill>
                <a:ea typeface="Apple Symbols" panose="02000000000000000000" pitchFamily="2" charset="-79"/>
                <a:cs typeface="Apple Symbols" panose="02000000000000000000" pitchFamily="2" charset="-79"/>
              </a:rPr>
              <a:t> de mis app </a:t>
            </a:r>
            <a:r>
              <a:rPr lang="es-ES" sz="2400" dirty="0" err="1">
                <a:solidFill>
                  <a:schemeClr val="bg1"/>
                </a:solidFill>
                <a:ea typeface="Apple Symbols" panose="02000000000000000000" pitchFamily="2" charset="-79"/>
                <a:cs typeface="Apple Symbols" panose="02000000000000000000" pitchFamily="2" charset="-79"/>
              </a:rPr>
              <a:t>Xamarin.Forms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3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Jorge Diego Crespo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38" y="5564445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Desarrollador 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Xamarin</a:t>
            </a: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en 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DevsDNA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407638" y="5863707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jorgedcrespo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940534"/>
          </a:xfrm>
        </p:spPr>
        <p:txBody>
          <a:bodyPr/>
          <a:lstStyle/>
          <a:p>
            <a:r>
              <a:rPr lang="es-ES" dirty="0" err="1">
                <a:latin typeface="Helvetica" pitchFamily="2" charset="0"/>
              </a:rPr>
              <a:t>AlertDialogService</a:t>
            </a:r>
            <a:endParaRPr lang="es-ES" dirty="0">
              <a:latin typeface="Helvetica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59CE32-5F17-404A-8873-C2F189FA7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990600"/>
            <a:ext cx="4876800" cy="4876800"/>
          </a:xfrm>
          <a:prstGeom prst="rect">
            <a:avLst/>
          </a:prstGeom>
        </p:spPr>
      </p:pic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1EF2052E-F20E-6B47-91EB-8D3B7FC64076}"/>
              </a:ext>
            </a:extLst>
          </p:cNvPr>
          <p:cNvSpPr/>
          <p:nvPr/>
        </p:nvSpPr>
        <p:spPr>
          <a:xfrm>
            <a:off x="6502400" y="1933213"/>
            <a:ext cx="5092700" cy="782308"/>
          </a:xfrm>
          <a:prstGeom prst="roundRect">
            <a:avLst>
              <a:gd name="adj" fmla="val 10000"/>
            </a:avLst>
          </a:prstGeom>
          <a:solidFill>
            <a:srgbClr val="7030A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Título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E36AF060-48E1-4B41-B7D6-92ABD45D1B95}"/>
              </a:ext>
            </a:extLst>
          </p:cNvPr>
          <p:cNvSpPr/>
          <p:nvPr/>
        </p:nvSpPr>
        <p:spPr>
          <a:xfrm>
            <a:off x="6502400" y="3076106"/>
            <a:ext cx="5092700" cy="782308"/>
          </a:xfrm>
          <a:prstGeom prst="roundRect">
            <a:avLst>
              <a:gd name="adj" fmla="val 10000"/>
            </a:avLst>
          </a:prstGeom>
          <a:solidFill>
            <a:srgbClr val="00206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Mensaje</a:t>
            </a: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D60CF0C1-FA22-FB46-83A0-3B08AE2B7CFB}"/>
              </a:ext>
            </a:extLst>
          </p:cNvPr>
          <p:cNvSpPr/>
          <p:nvPr/>
        </p:nvSpPr>
        <p:spPr>
          <a:xfrm>
            <a:off x="6502400" y="4218999"/>
            <a:ext cx="5092700" cy="782308"/>
          </a:xfrm>
          <a:prstGeom prst="roundRect">
            <a:avLst>
              <a:gd name="adj" fmla="val 10000"/>
            </a:avLst>
          </a:prstGeom>
          <a:solidFill>
            <a:srgbClr val="00B05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Botonera</a:t>
            </a:r>
          </a:p>
        </p:txBody>
      </p:sp>
    </p:spTree>
    <p:extLst>
      <p:ext uri="{BB962C8B-B14F-4D97-AF65-F5344CB8AC3E}">
        <p14:creationId xmlns:p14="http://schemas.microsoft.com/office/powerpoint/2010/main" val="370295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940534"/>
          </a:xfrm>
        </p:spPr>
        <p:txBody>
          <a:bodyPr/>
          <a:lstStyle/>
          <a:p>
            <a:r>
              <a:rPr lang="es-ES" dirty="0" err="1">
                <a:latin typeface="Helvetica" pitchFamily="2" charset="0"/>
              </a:rPr>
              <a:t>CacheService</a:t>
            </a:r>
            <a:endParaRPr lang="es-ES" dirty="0">
              <a:latin typeface="Helvetica" pitchFamily="2" charset="0"/>
            </a:endParaRP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1EF2052E-F20E-6B47-91EB-8D3B7FC64076}"/>
              </a:ext>
            </a:extLst>
          </p:cNvPr>
          <p:cNvSpPr/>
          <p:nvPr/>
        </p:nvSpPr>
        <p:spPr>
          <a:xfrm>
            <a:off x="685800" y="1491152"/>
            <a:ext cx="5092700" cy="782308"/>
          </a:xfrm>
          <a:prstGeom prst="roundRect">
            <a:avLst>
              <a:gd name="adj" fmla="val 10000"/>
            </a:avLst>
          </a:prstGeom>
          <a:solidFill>
            <a:srgbClr val="7030A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 err="1">
                <a:solidFill>
                  <a:schemeClr val="bg1"/>
                </a:solidFill>
              </a:rPr>
              <a:t>LocalMachine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E36AF060-48E1-4B41-B7D6-92ABD45D1B95}"/>
              </a:ext>
            </a:extLst>
          </p:cNvPr>
          <p:cNvSpPr/>
          <p:nvPr/>
        </p:nvSpPr>
        <p:spPr>
          <a:xfrm>
            <a:off x="685800" y="2634045"/>
            <a:ext cx="5092700" cy="782308"/>
          </a:xfrm>
          <a:prstGeom prst="roundRect">
            <a:avLst>
              <a:gd name="adj" fmla="val 10000"/>
            </a:avLst>
          </a:prstGeom>
          <a:solidFill>
            <a:schemeClr val="accent3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 err="1">
                <a:solidFill>
                  <a:schemeClr val="bg1"/>
                </a:solidFill>
              </a:rPr>
              <a:t>InMemory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D60CF0C1-FA22-FB46-83A0-3B08AE2B7CFB}"/>
              </a:ext>
            </a:extLst>
          </p:cNvPr>
          <p:cNvSpPr/>
          <p:nvPr/>
        </p:nvSpPr>
        <p:spPr>
          <a:xfrm>
            <a:off x="685800" y="3776938"/>
            <a:ext cx="5092700" cy="782308"/>
          </a:xfrm>
          <a:prstGeom prst="roundRect">
            <a:avLst>
              <a:gd name="adj" fmla="val 10000"/>
            </a:avLst>
          </a:prstGeom>
          <a:solidFill>
            <a:srgbClr val="00B05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 err="1">
                <a:solidFill>
                  <a:schemeClr val="bg1"/>
                </a:solidFill>
              </a:rPr>
              <a:t>UserAccount</a:t>
            </a:r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1370D91-9BC3-3B40-87C7-667272014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524000"/>
            <a:ext cx="3810000" cy="3810000"/>
          </a:xfrm>
          <a:prstGeom prst="rect">
            <a:avLst/>
          </a:prstGeom>
        </p:spPr>
      </p:pic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0037D4BB-B704-5343-BB15-CCD1CE2BDD13}"/>
              </a:ext>
            </a:extLst>
          </p:cNvPr>
          <p:cNvSpPr/>
          <p:nvPr/>
        </p:nvSpPr>
        <p:spPr>
          <a:xfrm>
            <a:off x="685800" y="4919831"/>
            <a:ext cx="5092700" cy="782308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 err="1">
                <a:solidFill>
                  <a:schemeClr val="bg1"/>
                </a:solidFill>
              </a:rPr>
              <a:t>Secure</a:t>
            </a:r>
            <a:endParaRPr lang="es-E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02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940534"/>
          </a:xfrm>
        </p:spPr>
        <p:txBody>
          <a:bodyPr/>
          <a:lstStyle/>
          <a:p>
            <a:r>
              <a:rPr lang="es-ES" dirty="0" err="1">
                <a:latin typeface="Helvetica" pitchFamily="2" charset="0"/>
              </a:rPr>
              <a:t>LocalizeService</a:t>
            </a:r>
            <a:endParaRPr lang="es-ES" dirty="0">
              <a:latin typeface="Helvetica" pitchFamily="2" charset="0"/>
            </a:endParaRP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9D67C0CD-2278-9548-A92B-55B42EB1ADD7}"/>
              </a:ext>
            </a:extLst>
          </p:cNvPr>
          <p:cNvSpPr/>
          <p:nvPr/>
        </p:nvSpPr>
        <p:spPr>
          <a:xfrm>
            <a:off x="5702300" y="1641113"/>
            <a:ext cx="5854700" cy="782308"/>
          </a:xfrm>
          <a:prstGeom prst="roundRect">
            <a:avLst>
              <a:gd name="adj" fmla="val 10000"/>
            </a:avLst>
          </a:prstGeom>
          <a:solidFill>
            <a:srgbClr val="7030A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Trabaja con la localización del dispositivo</a:t>
            </a: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8E8D256A-09CC-484E-A21C-46B8DFF3AF60}"/>
              </a:ext>
            </a:extLst>
          </p:cNvPr>
          <p:cNvSpPr/>
          <p:nvPr/>
        </p:nvSpPr>
        <p:spPr>
          <a:xfrm>
            <a:off x="5702300" y="2644413"/>
            <a:ext cx="5854700" cy="782308"/>
          </a:xfrm>
          <a:prstGeom prst="roundRect">
            <a:avLst>
              <a:gd name="adj" fmla="val 10000"/>
            </a:avLst>
          </a:prstGeom>
          <a:solidFill>
            <a:schemeClr val="accent5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Un archivo de recursos por cada idioma-región</a:t>
            </a:r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2B2FF6C4-CEA9-CF4A-8B99-FA69C9318AD2}"/>
              </a:ext>
            </a:extLst>
          </p:cNvPr>
          <p:cNvSpPr/>
          <p:nvPr/>
        </p:nvSpPr>
        <p:spPr>
          <a:xfrm>
            <a:off x="5702300" y="3647713"/>
            <a:ext cx="5854700" cy="782308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Si no se encuentra idioma-región, usa por defecto</a:t>
            </a: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D81FE95F-5F0D-FA44-85F4-FDB748DE8628}"/>
              </a:ext>
            </a:extLst>
          </p:cNvPr>
          <p:cNvSpPr/>
          <p:nvPr/>
        </p:nvSpPr>
        <p:spPr>
          <a:xfrm>
            <a:off x="5702300" y="4648200"/>
            <a:ext cx="5854700" cy="782308"/>
          </a:xfrm>
          <a:prstGeom prst="roundRect">
            <a:avLst>
              <a:gd name="adj" fmla="val 10000"/>
            </a:avLst>
          </a:prstGeom>
          <a:solidFill>
            <a:schemeClr val="accent6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Método de extensión para usar en XAML</a:t>
            </a:r>
          </a:p>
        </p:txBody>
      </p:sp>
      <p:pic>
        <p:nvPicPr>
          <p:cNvPr id="4" name="Imagen 3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C15CF032-F6B7-FF40-8343-1895D5E0C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2032267"/>
            <a:ext cx="4546600" cy="300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2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940534"/>
          </a:xfrm>
        </p:spPr>
        <p:txBody>
          <a:bodyPr/>
          <a:lstStyle/>
          <a:p>
            <a:r>
              <a:rPr lang="es-ES" dirty="0" err="1">
                <a:latin typeface="Helvetica" pitchFamily="2" charset="0"/>
              </a:rPr>
              <a:t>LogService</a:t>
            </a:r>
            <a:endParaRPr lang="es-ES" dirty="0">
              <a:latin typeface="Helvetica" pitchFamily="2" charset="0"/>
            </a:endParaRP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9D67C0CD-2278-9548-A92B-55B42EB1ADD7}"/>
              </a:ext>
            </a:extLst>
          </p:cNvPr>
          <p:cNvSpPr/>
          <p:nvPr/>
        </p:nvSpPr>
        <p:spPr>
          <a:xfrm>
            <a:off x="5130800" y="1323613"/>
            <a:ext cx="5854700" cy="782308"/>
          </a:xfrm>
          <a:prstGeom prst="roundRect">
            <a:avLst>
              <a:gd name="adj" fmla="val 10000"/>
            </a:avLst>
          </a:prstGeom>
          <a:solidFill>
            <a:srgbClr val="7030A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 err="1">
                <a:solidFill>
                  <a:schemeClr val="bg1"/>
                </a:solidFill>
              </a:rPr>
              <a:t>AppCenter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8E8D256A-09CC-484E-A21C-46B8DFF3AF60}"/>
              </a:ext>
            </a:extLst>
          </p:cNvPr>
          <p:cNvSpPr/>
          <p:nvPr/>
        </p:nvSpPr>
        <p:spPr>
          <a:xfrm>
            <a:off x="5130800" y="2326913"/>
            <a:ext cx="5854700" cy="782308"/>
          </a:xfrm>
          <a:prstGeom prst="roundRect">
            <a:avLst>
              <a:gd name="adj" fmla="val 10000"/>
            </a:avLst>
          </a:prstGeom>
          <a:solidFill>
            <a:schemeClr val="accent5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 err="1">
                <a:solidFill>
                  <a:schemeClr val="bg1"/>
                </a:solidFill>
              </a:rPr>
              <a:t>Analitycs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2B2FF6C4-CEA9-CF4A-8B99-FA69C9318AD2}"/>
              </a:ext>
            </a:extLst>
          </p:cNvPr>
          <p:cNvSpPr/>
          <p:nvPr/>
        </p:nvSpPr>
        <p:spPr>
          <a:xfrm>
            <a:off x="5130800" y="3330213"/>
            <a:ext cx="5854700" cy="782308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 err="1">
                <a:solidFill>
                  <a:schemeClr val="bg1"/>
                </a:solidFill>
              </a:rPr>
              <a:t>Crashed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D81FE95F-5F0D-FA44-85F4-FDB748DE8628}"/>
              </a:ext>
            </a:extLst>
          </p:cNvPr>
          <p:cNvSpPr/>
          <p:nvPr/>
        </p:nvSpPr>
        <p:spPr>
          <a:xfrm>
            <a:off x="5130800" y="4330700"/>
            <a:ext cx="5854700" cy="782308"/>
          </a:xfrm>
          <a:prstGeom prst="roundRect">
            <a:avLst>
              <a:gd name="adj" fmla="val 10000"/>
            </a:avLst>
          </a:prstGeom>
          <a:solidFill>
            <a:schemeClr val="accent6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Incluyo información del método que llama</a:t>
            </a:r>
          </a:p>
        </p:txBody>
      </p:sp>
      <p:pic>
        <p:nvPicPr>
          <p:cNvPr id="4" name="Imagen 3" descr="Imagen que contiene dibujo, tabla&#10;&#10;Descripción generada automáticamente">
            <a:extLst>
              <a:ext uri="{FF2B5EF4-FFF2-40B4-BE49-F238E27FC236}">
                <a16:creationId xmlns:a16="http://schemas.microsoft.com/office/drawing/2014/main" id="{966F5764-BD38-B147-9DF4-038AD10C4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9567"/>
            <a:ext cx="4692889" cy="2829287"/>
          </a:xfrm>
          <a:prstGeom prst="rect">
            <a:avLst/>
          </a:prstGeom>
        </p:spPr>
      </p:pic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AFC01BE6-9ECB-2549-8443-5804951A4175}"/>
              </a:ext>
            </a:extLst>
          </p:cNvPr>
          <p:cNvSpPr/>
          <p:nvPr/>
        </p:nvSpPr>
        <p:spPr>
          <a:xfrm>
            <a:off x="5130800" y="5331187"/>
            <a:ext cx="5854700" cy="782308"/>
          </a:xfrm>
          <a:prstGeom prst="roundRect">
            <a:avLst>
              <a:gd name="adj" fmla="val 10000"/>
            </a:avLst>
          </a:prstGeom>
          <a:solidFill>
            <a:schemeClr val="accent4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Añado información del dispositivo</a:t>
            </a:r>
          </a:p>
        </p:txBody>
      </p:sp>
    </p:spTree>
    <p:extLst>
      <p:ext uri="{BB962C8B-B14F-4D97-AF65-F5344CB8AC3E}">
        <p14:creationId xmlns:p14="http://schemas.microsoft.com/office/powerpoint/2010/main" val="426042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940534"/>
          </a:xfrm>
        </p:spPr>
        <p:txBody>
          <a:bodyPr/>
          <a:lstStyle/>
          <a:p>
            <a:r>
              <a:rPr lang="es-ES" dirty="0" err="1">
                <a:latin typeface="Helvetica" pitchFamily="2" charset="0"/>
              </a:rPr>
              <a:t>NavigationService</a:t>
            </a:r>
            <a:endParaRPr lang="es-ES" dirty="0">
              <a:latin typeface="Helvetica" pitchFamily="2" charset="0"/>
            </a:endParaRP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1EF2052E-F20E-6B47-91EB-8D3B7FC64076}"/>
              </a:ext>
            </a:extLst>
          </p:cNvPr>
          <p:cNvSpPr/>
          <p:nvPr/>
        </p:nvSpPr>
        <p:spPr>
          <a:xfrm>
            <a:off x="685800" y="1491152"/>
            <a:ext cx="5092700" cy="782308"/>
          </a:xfrm>
          <a:prstGeom prst="roundRect">
            <a:avLst>
              <a:gd name="adj" fmla="val 10000"/>
            </a:avLst>
          </a:prstGeom>
          <a:solidFill>
            <a:srgbClr val="7030A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NO incluyo navegación por </a:t>
            </a:r>
            <a:r>
              <a:rPr lang="es-ES" sz="2000" dirty="0" err="1">
                <a:solidFill>
                  <a:schemeClr val="bg1"/>
                </a:solidFill>
              </a:rPr>
              <a:t>ViewModel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E36AF060-48E1-4B41-B7D6-92ABD45D1B95}"/>
              </a:ext>
            </a:extLst>
          </p:cNvPr>
          <p:cNvSpPr/>
          <p:nvPr/>
        </p:nvSpPr>
        <p:spPr>
          <a:xfrm>
            <a:off x="685800" y="2634045"/>
            <a:ext cx="5092700" cy="782308"/>
          </a:xfrm>
          <a:prstGeom prst="roundRect">
            <a:avLst>
              <a:gd name="adj" fmla="val 10000"/>
            </a:avLst>
          </a:prstGeom>
          <a:solidFill>
            <a:schemeClr val="accent3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Navegación </a:t>
            </a:r>
            <a:r>
              <a:rPr lang="es-ES" sz="2000" dirty="0" err="1">
                <a:solidFill>
                  <a:schemeClr val="bg1"/>
                </a:solidFill>
              </a:rPr>
              <a:t>addhoc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D60CF0C1-FA22-FB46-83A0-3B08AE2B7CFB}"/>
              </a:ext>
            </a:extLst>
          </p:cNvPr>
          <p:cNvSpPr/>
          <p:nvPr/>
        </p:nvSpPr>
        <p:spPr>
          <a:xfrm>
            <a:off x="685800" y="3776938"/>
            <a:ext cx="5092700" cy="782308"/>
          </a:xfrm>
          <a:prstGeom prst="roundRect">
            <a:avLst>
              <a:gd name="adj" fmla="val 10000"/>
            </a:avLst>
          </a:prstGeom>
          <a:solidFill>
            <a:srgbClr val="00B05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Simplifica casos complejos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0037D4BB-B704-5343-BB15-CCD1CE2BDD13}"/>
              </a:ext>
            </a:extLst>
          </p:cNvPr>
          <p:cNvSpPr/>
          <p:nvPr/>
        </p:nvSpPr>
        <p:spPr>
          <a:xfrm>
            <a:off x="685800" y="4919831"/>
            <a:ext cx="5092700" cy="782308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Muy personalizable el paso de información</a:t>
            </a:r>
          </a:p>
        </p:txBody>
      </p:sp>
      <p:pic>
        <p:nvPicPr>
          <p:cNvPr id="4" name="Imagen 3" descr="Imagen que contiene computadora&#10;&#10;Descripción generada automáticamente">
            <a:extLst>
              <a:ext uri="{FF2B5EF4-FFF2-40B4-BE49-F238E27FC236}">
                <a16:creationId xmlns:a16="http://schemas.microsoft.com/office/drawing/2014/main" id="{A9ECA58A-3C2D-8D41-8814-DB1A6CF0C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0" y="1975990"/>
            <a:ext cx="4394200" cy="315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0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940534"/>
          </a:xfrm>
        </p:spPr>
        <p:txBody>
          <a:bodyPr/>
          <a:lstStyle/>
          <a:p>
            <a:r>
              <a:rPr lang="es-ES" dirty="0" err="1">
                <a:latin typeface="Helvetica" pitchFamily="2" charset="0"/>
              </a:rPr>
              <a:t>ApiService</a:t>
            </a:r>
            <a:endParaRPr lang="es-ES" dirty="0">
              <a:latin typeface="Helvetica" pitchFamily="2" charset="0"/>
            </a:endParaRPr>
          </a:p>
        </p:txBody>
      </p:sp>
      <p:pic>
        <p:nvPicPr>
          <p:cNvPr id="3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D59F6F7-113B-B24A-9673-7755F0427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52600"/>
            <a:ext cx="2159000" cy="2159000"/>
          </a:xfrm>
          <a:prstGeom prst="rect">
            <a:avLst/>
          </a:prstGeom>
        </p:spPr>
      </p:pic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9D67C0CD-2278-9548-A92B-55B42EB1ADD7}"/>
              </a:ext>
            </a:extLst>
          </p:cNvPr>
          <p:cNvSpPr/>
          <p:nvPr/>
        </p:nvSpPr>
        <p:spPr>
          <a:xfrm>
            <a:off x="5740400" y="1450613"/>
            <a:ext cx="5854700" cy="782308"/>
          </a:xfrm>
          <a:prstGeom prst="roundRect">
            <a:avLst>
              <a:gd name="adj" fmla="val 10000"/>
            </a:avLst>
          </a:prstGeom>
          <a:solidFill>
            <a:srgbClr val="7030A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Interfaz del API REST con </a:t>
            </a:r>
            <a:r>
              <a:rPr lang="es-ES" sz="2000" dirty="0" err="1">
                <a:solidFill>
                  <a:schemeClr val="bg1"/>
                </a:solidFill>
              </a:rPr>
              <a:t>Refit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8E8D256A-09CC-484E-A21C-46B8DFF3AF60}"/>
              </a:ext>
            </a:extLst>
          </p:cNvPr>
          <p:cNvSpPr/>
          <p:nvPr/>
        </p:nvSpPr>
        <p:spPr>
          <a:xfrm>
            <a:off x="5740400" y="2453913"/>
            <a:ext cx="5854700" cy="782308"/>
          </a:xfrm>
          <a:prstGeom prst="roundRect">
            <a:avLst>
              <a:gd name="adj" fmla="val 10000"/>
            </a:avLst>
          </a:prstGeom>
          <a:solidFill>
            <a:schemeClr val="accent5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Cabeceras añadidas con un </a:t>
            </a:r>
            <a:r>
              <a:rPr lang="es-ES" sz="2000" dirty="0" err="1">
                <a:solidFill>
                  <a:schemeClr val="bg1"/>
                </a:solidFill>
              </a:rPr>
              <a:t>custom</a:t>
            </a: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s-ES" sz="2000" dirty="0" err="1">
                <a:solidFill>
                  <a:schemeClr val="bg1"/>
                </a:solidFill>
              </a:rPr>
              <a:t>HttpClientHandler</a:t>
            </a:r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14" name="Imagen 13" descr="Imagen que contiene dibujo, cuarto&#10;&#10;Descripción generada automáticamente">
            <a:extLst>
              <a:ext uri="{FF2B5EF4-FFF2-40B4-BE49-F238E27FC236}">
                <a16:creationId xmlns:a16="http://schemas.microsoft.com/office/drawing/2014/main" id="{2ED8DC78-7264-DD4B-9493-F7D48357E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3162300"/>
            <a:ext cx="2590800" cy="2590800"/>
          </a:xfrm>
          <a:prstGeom prst="rect">
            <a:avLst/>
          </a:prstGeom>
        </p:spPr>
      </p:pic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2B2FF6C4-CEA9-CF4A-8B99-FA69C9318AD2}"/>
              </a:ext>
            </a:extLst>
          </p:cNvPr>
          <p:cNvSpPr/>
          <p:nvPr/>
        </p:nvSpPr>
        <p:spPr>
          <a:xfrm>
            <a:off x="5740400" y="3457213"/>
            <a:ext cx="5854700" cy="782308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 err="1">
                <a:solidFill>
                  <a:schemeClr val="bg1"/>
                </a:solidFill>
              </a:rPr>
              <a:t>Wrapper</a:t>
            </a:r>
            <a:r>
              <a:rPr lang="es-ES" sz="2000" dirty="0">
                <a:solidFill>
                  <a:schemeClr val="bg1"/>
                </a:solidFill>
              </a:rPr>
              <a:t> de la interfaz </a:t>
            </a:r>
            <a:r>
              <a:rPr lang="es-ES" sz="2000" dirty="0" err="1">
                <a:solidFill>
                  <a:schemeClr val="bg1"/>
                </a:solidFill>
              </a:rPr>
              <a:t>Refit</a:t>
            </a:r>
            <a:r>
              <a:rPr lang="es-ES" sz="2000" dirty="0">
                <a:solidFill>
                  <a:schemeClr val="bg1"/>
                </a:solidFill>
              </a:rPr>
              <a:t> para añadir funcionalidad</a:t>
            </a: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D81FE95F-5F0D-FA44-85F4-FDB748DE8628}"/>
              </a:ext>
            </a:extLst>
          </p:cNvPr>
          <p:cNvSpPr/>
          <p:nvPr/>
        </p:nvSpPr>
        <p:spPr>
          <a:xfrm>
            <a:off x="5740400" y="4457700"/>
            <a:ext cx="5854700" cy="782308"/>
          </a:xfrm>
          <a:prstGeom prst="roundRect">
            <a:avLst>
              <a:gd name="adj" fmla="val 10000"/>
            </a:avLst>
          </a:prstGeom>
          <a:solidFill>
            <a:schemeClr val="accent6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MOCKS como configuración</a:t>
            </a:r>
          </a:p>
        </p:txBody>
      </p:sp>
    </p:spTree>
    <p:extLst>
      <p:ext uri="{BB962C8B-B14F-4D97-AF65-F5344CB8AC3E}">
        <p14:creationId xmlns:p14="http://schemas.microsoft.com/office/powerpoint/2010/main" val="125263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940534"/>
          </a:xfrm>
        </p:spPr>
        <p:txBody>
          <a:bodyPr/>
          <a:lstStyle/>
          <a:p>
            <a:r>
              <a:rPr lang="es-ES" dirty="0" err="1">
                <a:latin typeface="Helvetica" pitchFamily="2" charset="0"/>
              </a:rPr>
              <a:t>ApiService</a:t>
            </a:r>
            <a:endParaRPr lang="es-ES" dirty="0">
              <a:latin typeface="Helvetica" pitchFamily="2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67735EC-02B4-C24A-80D4-BACBA1138AF5}"/>
              </a:ext>
            </a:extLst>
          </p:cNvPr>
          <p:cNvSpPr txBox="1">
            <a:spLocks/>
          </p:cNvSpPr>
          <p:nvPr/>
        </p:nvSpPr>
        <p:spPr>
          <a:xfrm>
            <a:off x="1524000" y="2807891"/>
            <a:ext cx="9144000" cy="12422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8000" dirty="0">
                <a:latin typeface="Helvetica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85257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940534"/>
          </a:xfrm>
        </p:spPr>
        <p:txBody>
          <a:bodyPr/>
          <a:lstStyle/>
          <a:p>
            <a:r>
              <a:rPr lang="es-ES" dirty="0" err="1">
                <a:latin typeface="Helvetica" pitchFamily="2" charset="0"/>
              </a:rPr>
              <a:t>ExceptionHandlerService</a:t>
            </a:r>
            <a:endParaRPr lang="es-ES" dirty="0">
              <a:latin typeface="Helvetica" pitchFamily="2" charset="0"/>
            </a:endParaRP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1EF2052E-F20E-6B47-91EB-8D3B7FC64076}"/>
              </a:ext>
            </a:extLst>
          </p:cNvPr>
          <p:cNvSpPr/>
          <p:nvPr/>
        </p:nvSpPr>
        <p:spPr>
          <a:xfrm>
            <a:off x="1511300" y="1231326"/>
            <a:ext cx="9842500" cy="940534"/>
          </a:xfrm>
          <a:prstGeom prst="roundRect">
            <a:avLst>
              <a:gd name="adj" fmla="val 10000"/>
            </a:avLst>
          </a:prstGeom>
          <a:solidFill>
            <a:srgbClr val="7030A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Controlar las excepciones lo antes posibles. </a:t>
            </a:r>
            <a:br>
              <a:rPr lang="es-ES" sz="2000" dirty="0">
                <a:solidFill>
                  <a:schemeClr val="bg1"/>
                </a:solidFill>
              </a:rPr>
            </a:br>
            <a:r>
              <a:rPr lang="es-ES" sz="2000" dirty="0">
                <a:solidFill>
                  <a:schemeClr val="bg1"/>
                </a:solidFill>
              </a:rPr>
              <a:t>- Mejora rendimiento </a:t>
            </a:r>
            <a:br>
              <a:rPr lang="es-ES" sz="2000" dirty="0">
                <a:solidFill>
                  <a:schemeClr val="bg1"/>
                </a:solidFill>
              </a:rPr>
            </a:br>
            <a:r>
              <a:rPr lang="es-ES" sz="2000" dirty="0">
                <a:solidFill>
                  <a:schemeClr val="bg1"/>
                </a:solidFill>
              </a:rPr>
              <a:t>- No perdemos contexto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E36AF060-48E1-4B41-B7D6-92ABD45D1B95}"/>
              </a:ext>
            </a:extLst>
          </p:cNvPr>
          <p:cNvSpPr/>
          <p:nvPr/>
        </p:nvSpPr>
        <p:spPr>
          <a:xfrm>
            <a:off x="1511300" y="2532445"/>
            <a:ext cx="9842500" cy="782308"/>
          </a:xfrm>
          <a:prstGeom prst="roundRect">
            <a:avLst>
              <a:gd name="adj" fmla="val 10000"/>
            </a:avLst>
          </a:prstGeom>
          <a:solidFill>
            <a:schemeClr val="accent3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Es inevitable tener excepciones no controladas</a:t>
            </a: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D60CF0C1-FA22-FB46-83A0-3B08AE2B7CFB}"/>
              </a:ext>
            </a:extLst>
          </p:cNvPr>
          <p:cNvSpPr/>
          <p:nvPr/>
        </p:nvSpPr>
        <p:spPr>
          <a:xfrm>
            <a:off x="1511300" y="3675338"/>
            <a:ext cx="9842500" cy="782308"/>
          </a:xfrm>
          <a:prstGeom prst="roundRect">
            <a:avLst>
              <a:gd name="adj" fmla="val 10000"/>
            </a:avLst>
          </a:prstGeom>
          <a:solidFill>
            <a:srgbClr val="00B05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Creo un fichero de log con los errores no capturados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0037D4BB-B704-5343-BB15-CCD1CE2BDD13}"/>
              </a:ext>
            </a:extLst>
          </p:cNvPr>
          <p:cNvSpPr/>
          <p:nvPr/>
        </p:nvSpPr>
        <p:spPr>
          <a:xfrm>
            <a:off x="1511300" y="4818231"/>
            <a:ext cx="9842500" cy="782308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Cuando se inicia la app, muestro el log de error. SOLO EN DEBUG</a:t>
            </a:r>
          </a:p>
        </p:txBody>
      </p:sp>
    </p:spTree>
    <p:extLst>
      <p:ext uri="{BB962C8B-B14F-4D97-AF65-F5344CB8AC3E}">
        <p14:creationId xmlns:p14="http://schemas.microsoft.com/office/powerpoint/2010/main" val="44460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940534"/>
          </a:xfrm>
        </p:spPr>
        <p:txBody>
          <a:bodyPr/>
          <a:lstStyle/>
          <a:p>
            <a:r>
              <a:rPr lang="es-ES" dirty="0" err="1">
                <a:latin typeface="Helvetica" pitchFamily="2" charset="0"/>
              </a:rPr>
              <a:t>ExceptionHandlerService</a:t>
            </a:r>
            <a:endParaRPr lang="es-ES" dirty="0">
              <a:latin typeface="Helvetica" pitchFamily="2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67735EC-02B4-C24A-80D4-BACBA1138AF5}"/>
              </a:ext>
            </a:extLst>
          </p:cNvPr>
          <p:cNvSpPr txBox="1">
            <a:spLocks/>
          </p:cNvSpPr>
          <p:nvPr/>
        </p:nvSpPr>
        <p:spPr>
          <a:xfrm>
            <a:off x="1524000" y="2807891"/>
            <a:ext cx="9144000" cy="12422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8000" dirty="0">
                <a:latin typeface="Helvetica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53317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940534"/>
          </a:xfrm>
        </p:spPr>
        <p:txBody>
          <a:bodyPr/>
          <a:lstStyle/>
          <a:p>
            <a:r>
              <a:rPr lang="es-ES" dirty="0" err="1">
                <a:latin typeface="Helvetica" pitchFamily="2" charset="0"/>
              </a:rPr>
              <a:t>KeyboardService</a:t>
            </a:r>
            <a:endParaRPr lang="es-ES" dirty="0">
              <a:latin typeface="Helvetica" pitchFamily="2" charset="0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E36AF060-48E1-4B41-B7D6-92ABD45D1B95}"/>
              </a:ext>
            </a:extLst>
          </p:cNvPr>
          <p:cNvSpPr/>
          <p:nvPr/>
        </p:nvSpPr>
        <p:spPr>
          <a:xfrm>
            <a:off x="1511300" y="2532445"/>
            <a:ext cx="9842500" cy="782308"/>
          </a:xfrm>
          <a:prstGeom prst="roundRect">
            <a:avLst>
              <a:gd name="adj" fmla="val 10000"/>
            </a:avLst>
          </a:prstGeom>
          <a:solidFill>
            <a:schemeClr val="accent3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Útil para realizar animaciones</a:t>
            </a: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D60CF0C1-FA22-FB46-83A0-3B08AE2B7CFB}"/>
              </a:ext>
            </a:extLst>
          </p:cNvPr>
          <p:cNvSpPr/>
          <p:nvPr/>
        </p:nvSpPr>
        <p:spPr>
          <a:xfrm>
            <a:off x="1511300" y="3675338"/>
            <a:ext cx="9842500" cy="782308"/>
          </a:xfrm>
          <a:prstGeom prst="roundRect">
            <a:avLst>
              <a:gd name="adj" fmla="val 10000"/>
            </a:avLst>
          </a:prstGeom>
          <a:solidFill>
            <a:srgbClr val="00B05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Implementación en nativo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0037D4BB-B704-5343-BB15-CCD1CE2BDD13}"/>
              </a:ext>
            </a:extLst>
          </p:cNvPr>
          <p:cNvSpPr/>
          <p:nvPr/>
        </p:nvSpPr>
        <p:spPr>
          <a:xfrm>
            <a:off x="1511300" y="4818231"/>
            <a:ext cx="9842500" cy="782308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Trabaja con el alto del teclado, ya que no todos tienen el mismo tamaño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BCA669BE-38E1-F146-ABB2-013FE6187BDA}"/>
              </a:ext>
            </a:extLst>
          </p:cNvPr>
          <p:cNvSpPr/>
          <p:nvPr/>
        </p:nvSpPr>
        <p:spPr>
          <a:xfrm>
            <a:off x="1511300" y="1389552"/>
            <a:ext cx="9842500" cy="782308"/>
          </a:xfrm>
          <a:prstGeom prst="roundRect">
            <a:avLst>
              <a:gd name="adj" fmla="val 10000"/>
            </a:avLst>
          </a:prstGeom>
          <a:solidFill>
            <a:srgbClr val="561B64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Lanza eventos cuando aparece y se oculta el teclado</a:t>
            </a:r>
          </a:p>
        </p:txBody>
      </p:sp>
    </p:spTree>
    <p:extLst>
      <p:ext uri="{BB962C8B-B14F-4D97-AF65-F5344CB8AC3E}">
        <p14:creationId xmlns:p14="http://schemas.microsoft.com/office/powerpoint/2010/main" val="374027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Helvetica" pitchFamily="2" charset="0"/>
              </a:rPr>
              <a:t>Agradecimientos</a:t>
            </a:r>
          </a:p>
        </p:txBody>
      </p:sp>
      <p:pic>
        <p:nvPicPr>
          <p:cNvPr id="7" name="Imagen 6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766931C0-099A-7942-8A92-0981C9348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5569"/>
            <a:ext cx="12192000" cy="474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32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940534"/>
          </a:xfrm>
        </p:spPr>
        <p:txBody>
          <a:bodyPr/>
          <a:lstStyle/>
          <a:p>
            <a:r>
              <a:rPr lang="es-ES" dirty="0" err="1">
                <a:latin typeface="Helvetica" pitchFamily="2" charset="0"/>
              </a:rPr>
              <a:t>KeyboardService</a:t>
            </a:r>
            <a:endParaRPr lang="es-ES" dirty="0">
              <a:latin typeface="Helvetica" pitchFamily="2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67735EC-02B4-C24A-80D4-BACBA1138AF5}"/>
              </a:ext>
            </a:extLst>
          </p:cNvPr>
          <p:cNvSpPr txBox="1">
            <a:spLocks/>
          </p:cNvSpPr>
          <p:nvPr/>
        </p:nvSpPr>
        <p:spPr>
          <a:xfrm>
            <a:off x="1524000" y="2807891"/>
            <a:ext cx="9144000" cy="12422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8000" dirty="0">
                <a:latin typeface="Helvetica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9077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72DC50-42A5-2547-B2DA-7E1987BB1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07891"/>
            <a:ext cx="9144000" cy="1242218"/>
          </a:xfrm>
        </p:spPr>
        <p:txBody>
          <a:bodyPr>
            <a:noAutofit/>
          </a:bodyPr>
          <a:lstStyle/>
          <a:p>
            <a:r>
              <a:rPr lang="es-ES" sz="8000" dirty="0">
                <a:solidFill>
                  <a:srgbClr val="561B64"/>
                </a:solidFill>
                <a:latin typeface="Helvetica" pitchFamily="2" charset="0"/>
              </a:rPr>
              <a:t>Estilos</a:t>
            </a:r>
          </a:p>
        </p:txBody>
      </p:sp>
    </p:spTree>
    <p:extLst>
      <p:ext uri="{BB962C8B-B14F-4D97-AF65-F5344CB8AC3E}">
        <p14:creationId xmlns:p14="http://schemas.microsoft.com/office/powerpoint/2010/main" val="1576844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940534"/>
          </a:xfrm>
        </p:spPr>
        <p:txBody>
          <a:bodyPr/>
          <a:lstStyle/>
          <a:p>
            <a:r>
              <a:rPr lang="es-ES" dirty="0">
                <a:latin typeface="Helvetica" pitchFamily="2" charset="0"/>
              </a:rPr>
              <a:t>Estilos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9D67C0CD-2278-9548-A92B-55B42EB1ADD7}"/>
              </a:ext>
            </a:extLst>
          </p:cNvPr>
          <p:cNvSpPr/>
          <p:nvPr/>
        </p:nvSpPr>
        <p:spPr>
          <a:xfrm>
            <a:off x="838200" y="1336313"/>
            <a:ext cx="5854700" cy="782308"/>
          </a:xfrm>
          <a:prstGeom prst="roundRect">
            <a:avLst>
              <a:gd name="adj" fmla="val 10000"/>
            </a:avLst>
          </a:prstGeom>
          <a:solidFill>
            <a:srgbClr val="7030A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Separados en varios archivos XAML</a:t>
            </a: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8E8D256A-09CC-484E-A21C-46B8DFF3AF60}"/>
              </a:ext>
            </a:extLst>
          </p:cNvPr>
          <p:cNvSpPr/>
          <p:nvPr/>
        </p:nvSpPr>
        <p:spPr>
          <a:xfrm>
            <a:off x="838200" y="2339613"/>
            <a:ext cx="5854700" cy="782308"/>
          </a:xfrm>
          <a:prstGeom prst="roundRect">
            <a:avLst>
              <a:gd name="adj" fmla="val 10000"/>
            </a:avLst>
          </a:prstGeom>
          <a:solidFill>
            <a:schemeClr val="accent5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Estilos oscuro y claro. Heredan de uno común</a:t>
            </a:r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2B2FF6C4-CEA9-CF4A-8B99-FA69C9318AD2}"/>
              </a:ext>
            </a:extLst>
          </p:cNvPr>
          <p:cNvSpPr/>
          <p:nvPr/>
        </p:nvSpPr>
        <p:spPr>
          <a:xfrm>
            <a:off x="838200" y="3342913"/>
            <a:ext cx="5854700" cy="782308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Usar como dinámicos los recursos de un </a:t>
            </a:r>
            <a:r>
              <a:rPr lang="es-ES" sz="2000" i="1" dirty="0">
                <a:solidFill>
                  <a:schemeClr val="bg1"/>
                </a:solidFill>
              </a:rPr>
              <a:t>modo</a:t>
            </a: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D81FE95F-5F0D-FA44-85F4-FDB748DE8628}"/>
              </a:ext>
            </a:extLst>
          </p:cNvPr>
          <p:cNvSpPr/>
          <p:nvPr/>
        </p:nvSpPr>
        <p:spPr>
          <a:xfrm>
            <a:off x="838200" y="4343400"/>
            <a:ext cx="5854700" cy="782308"/>
          </a:xfrm>
          <a:prstGeom prst="roundRect">
            <a:avLst>
              <a:gd name="adj" fmla="val 10000"/>
            </a:avLst>
          </a:prstGeom>
          <a:solidFill>
            <a:schemeClr val="accent6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En iOS se usa el estilo de SO</a:t>
            </a: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AFC01BE6-9ECB-2549-8443-5804951A4175}"/>
              </a:ext>
            </a:extLst>
          </p:cNvPr>
          <p:cNvSpPr/>
          <p:nvPr/>
        </p:nvSpPr>
        <p:spPr>
          <a:xfrm>
            <a:off x="838200" y="5343887"/>
            <a:ext cx="5854700" cy="782308"/>
          </a:xfrm>
          <a:prstGeom prst="roundRect">
            <a:avLst>
              <a:gd name="adj" fmla="val 10000"/>
            </a:avLst>
          </a:prstGeom>
          <a:solidFill>
            <a:schemeClr val="accent4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 err="1">
                <a:solidFill>
                  <a:schemeClr val="bg1"/>
                </a:solidFill>
              </a:rPr>
              <a:t>PageRenderer</a:t>
            </a:r>
            <a:r>
              <a:rPr lang="es-ES" sz="2000" dirty="0">
                <a:solidFill>
                  <a:schemeClr val="bg1"/>
                </a:solidFill>
              </a:rPr>
              <a:t> observa cambio de modo en iOS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1F4077-3AA7-7A4F-8141-DC14900AE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508250"/>
            <a:ext cx="32512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6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940534"/>
          </a:xfrm>
        </p:spPr>
        <p:txBody>
          <a:bodyPr/>
          <a:lstStyle/>
          <a:p>
            <a:r>
              <a:rPr lang="es-ES" dirty="0">
                <a:latin typeface="Helvetica" pitchFamily="2" charset="0"/>
              </a:rPr>
              <a:t>Estilos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67735EC-02B4-C24A-80D4-BACBA1138AF5}"/>
              </a:ext>
            </a:extLst>
          </p:cNvPr>
          <p:cNvSpPr txBox="1">
            <a:spLocks/>
          </p:cNvSpPr>
          <p:nvPr/>
        </p:nvSpPr>
        <p:spPr>
          <a:xfrm>
            <a:off x="1524000" y="2807891"/>
            <a:ext cx="9144000" cy="12422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8000" dirty="0">
                <a:latin typeface="Helvetica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32981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72DC50-42A5-2547-B2DA-7E1987BB1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07891"/>
            <a:ext cx="9144000" cy="1242218"/>
          </a:xfrm>
        </p:spPr>
        <p:txBody>
          <a:bodyPr>
            <a:noAutofit/>
          </a:bodyPr>
          <a:lstStyle/>
          <a:p>
            <a:r>
              <a:rPr lang="es-ES" sz="8000" dirty="0">
                <a:solidFill>
                  <a:srgbClr val="561B64"/>
                </a:solidFill>
                <a:latin typeface="Helvetica" pitchFamily="2" charset="0"/>
              </a:rPr>
              <a:t>Clases bases</a:t>
            </a:r>
          </a:p>
        </p:txBody>
      </p:sp>
    </p:spTree>
    <p:extLst>
      <p:ext uri="{BB962C8B-B14F-4D97-AF65-F5344CB8AC3E}">
        <p14:creationId xmlns:p14="http://schemas.microsoft.com/office/powerpoint/2010/main" val="2738855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940534"/>
          </a:xfrm>
        </p:spPr>
        <p:txBody>
          <a:bodyPr/>
          <a:lstStyle/>
          <a:p>
            <a:r>
              <a:rPr lang="es-ES" dirty="0" err="1">
                <a:latin typeface="Helvetica" pitchFamily="2" charset="0"/>
              </a:rPr>
              <a:t>ViewModel</a:t>
            </a:r>
            <a:endParaRPr lang="es-ES" dirty="0">
              <a:latin typeface="Helvetica" pitchFamily="2" charset="0"/>
            </a:endParaRPr>
          </a:p>
        </p:txBody>
      </p:sp>
      <p:pic>
        <p:nvPicPr>
          <p:cNvPr id="3" name="Imagen 2" descr="Imagen que contiene reloj&#10;&#10;Descripción generada automáticamente">
            <a:extLst>
              <a:ext uri="{FF2B5EF4-FFF2-40B4-BE49-F238E27FC236}">
                <a16:creationId xmlns:a16="http://schemas.microsoft.com/office/drawing/2014/main" id="{1DBFF7D6-877A-914D-8E7B-1F96DA36F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79611"/>
            <a:ext cx="3022279" cy="3022279"/>
          </a:xfrm>
          <a:prstGeom prst="rect">
            <a:avLst/>
          </a:prstGeom>
        </p:spPr>
      </p:pic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51E75331-CB02-9F4A-866E-5F85CAFDA44B}"/>
              </a:ext>
            </a:extLst>
          </p:cNvPr>
          <p:cNvSpPr/>
          <p:nvPr/>
        </p:nvSpPr>
        <p:spPr>
          <a:xfrm>
            <a:off x="4946973" y="2292001"/>
            <a:ext cx="5854700" cy="782308"/>
          </a:xfrm>
          <a:prstGeom prst="roundRect">
            <a:avLst>
              <a:gd name="adj" fmla="val 10000"/>
            </a:avLst>
          </a:prstGeom>
          <a:solidFill>
            <a:srgbClr val="7030A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 err="1">
                <a:solidFill>
                  <a:schemeClr val="bg1"/>
                </a:solidFill>
              </a:rPr>
              <a:t>Commands</a:t>
            </a:r>
            <a:r>
              <a:rPr lang="es-ES" sz="2000" dirty="0">
                <a:solidFill>
                  <a:schemeClr val="bg1"/>
                </a:solidFill>
              </a:rPr>
              <a:t> en constructor</a:t>
            </a: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BAFE8E48-85B3-E04B-AB40-93C21F0327E5}"/>
              </a:ext>
            </a:extLst>
          </p:cNvPr>
          <p:cNvSpPr/>
          <p:nvPr/>
        </p:nvSpPr>
        <p:spPr>
          <a:xfrm>
            <a:off x="4946973" y="3295301"/>
            <a:ext cx="5854700" cy="782308"/>
          </a:xfrm>
          <a:prstGeom prst="roundRect">
            <a:avLst>
              <a:gd name="adj" fmla="val 10000"/>
            </a:avLst>
          </a:prstGeom>
          <a:solidFill>
            <a:schemeClr val="accent5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Añade funcionalidad </a:t>
            </a:r>
            <a:r>
              <a:rPr lang="es-ES" sz="2000" dirty="0" err="1">
                <a:solidFill>
                  <a:schemeClr val="bg1"/>
                </a:solidFill>
              </a:rPr>
              <a:t>OnAppearing</a:t>
            </a:r>
            <a:r>
              <a:rPr lang="es-ES" sz="2000" dirty="0">
                <a:solidFill>
                  <a:schemeClr val="bg1"/>
                </a:solidFill>
              </a:rPr>
              <a:t> y </a:t>
            </a:r>
            <a:r>
              <a:rPr lang="es-ES" sz="2000" dirty="0" err="1">
                <a:solidFill>
                  <a:schemeClr val="bg1"/>
                </a:solidFill>
              </a:rPr>
              <a:t>OnDisappearing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7677A31C-4DF9-6849-BBC5-FFA1C98C5620}"/>
              </a:ext>
            </a:extLst>
          </p:cNvPr>
          <p:cNvSpPr/>
          <p:nvPr/>
        </p:nvSpPr>
        <p:spPr>
          <a:xfrm>
            <a:off x="4946973" y="4298601"/>
            <a:ext cx="5854700" cy="782308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Basado en </a:t>
            </a:r>
            <a:r>
              <a:rPr lang="es-ES" sz="2000" dirty="0" err="1">
                <a:solidFill>
                  <a:schemeClr val="bg1"/>
                </a:solidFill>
              </a:rPr>
              <a:t>ReactiveUI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4C0AE3F4-46C0-0745-9C24-4510852239B5}"/>
              </a:ext>
            </a:extLst>
          </p:cNvPr>
          <p:cNvSpPr/>
          <p:nvPr/>
        </p:nvSpPr>
        <p:spPr>
          <a:xfrm>
            <a:off x="4946973" y="5299088"/>
            <a:ext cx="5854700" cy="782308"/>
          </a:xfrm>
          <a:prstGeom prst="roundRect">
            <a:avLst>
              <a:gd name="adj" fmla="val 10000"/>
            </a:avLst>
          </a:prstGeom>
          <a:solidFill>
            <a:schemeClr val="accent6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Se incluyen servicios comunes</a:t>
            </a: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6AF895E0-40B3-3746-BEE9-A478E1B2E31A}"/>
              </a:ext>
            </a:extLst>
          </p:cNvPr>
          <p:cNvSpPr/>
          <p:nvPr/>
        </p:nvSpPr>
        <p:spPr>
          <a:xfrm>
            <a:off x="4946973" y="1288701"/>
            <a:ext cx="5854700" cy="782308"/>
          </a:xfrm>
          <a:prstGeom prst="roundRect">
            <a:avLst>
              <a:gd name="adj" fmla="val 10000"/>
            </a:avLst>
          </a:prstGeom>
          <a:solidFill>
            <a:schemeClr val="accent3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Hereda de </a:t>
            </a:r>
            <a:r>
              <a:rPr lang="es-ES" sz="2000" dirty="0" err="1">
                <a:solidFill>
                  <a:schemeClr val="bg1"/>
                </a:solidFill>
              </a:rPr>
              <a:t>ReactiveObject</a:t>
            </a:r>
            <a:endParaRPr lang="es-E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00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940534"/>
          </a:xfrm>
        </p:spPr>
        <p:txBody>
          <a:bodyPr/>
          <a:lstStyle/>
          <a:p>
            <a:r>
              <a:rPr lang="es-ES" dirty="0" err="1">
                <a:latin typeface="Helvetica" pitchFamily="2" charset="0"/>
              </a:rPr>
              <a:t>Views</a:t>
            </a:r>
            <a:endParaRPr lang="es-ES" dirty="0">
              <a:latin typeface="Helvetica" pitchFamily="2" charset="0"/>
            </a:endParaRP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51E75331-CB02-9F4A-866E-5F85CAFDA44B}"/>
              </a:ext>
            </a:extLst>
          </p:cNvPr>
          <p:cNvSpPr/>
          <p:nvPr/>
        </p:nvSpPr>
        <p:spPr>
          <a:xfrm>
            <a:off x="927100" y="2222501"/>
            <a:ext cx="3733800" cy="1371600"/>
          </a:xfrm>
          <a:prstGeom prst="roundRect">
            <a:avLst>
              <a:gd name="adj" fmla="val 10000"/>
            </a:avLst>
          </a:prstGeom>
          <a:solidFill>
            <a:srgbClr val="7030A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 err="1">
                <a:solidFill>
                  <a:schemeClr val="bg1"/>
                </a:solidFill>
              </a:rPr>
              <a:t>BaseContentPage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6E1537B-E773-9D4E-BCAB-11B4F115A96F}"/>
              </a:ext>
            </a:extLst>
          </p:cNvPr>
          <p:cNvSpPr txBox="1"/>
          <p:nvPr/>
        </p:nvSpPr>
        <p:spPr>
          <a:xfrm>
            <a:off x="927100" y="2222500"/>
            <a:ext cx="358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chemeClr val="bg1"/>
                </a:solidFill>
              </a:rPr>
              <a:t>ReactiveContentPage</a:t>
            </a:r>
            <a:r>
              <a:rPr lang="es-ES" sz="1600" dirty="0">
                <a:solidFill>
                  <a:schemeClr val="bg1"/>
                </a:solidFill>
              </a:rPr>
              <a:t>&lt;</a:t>
            </a:r>
            <a:r>
              <a:rPr lang="es-ES" sz="1600" dirty="0" err="1">
                <a:solidFill>
                  <a:schemeClr val="bg1"/>
                </a:solidFill>
              </a:rPr>
              <a:t>TViewModel</a:t>
            </a:r>
            <a:r>
              <a:rPr lang="es-ES" sz="1600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874330F7-81EE-CE43-B199-93132FD3F5DF}"/>
              </a:ext>
            </a:extLst>
          </p:cNvPr>
          <p:cNvSpPr/>
          <p:nvPr/>
        </p:nvSpPr>
        <p:spPr>
          <a:xfrm>
            <a:off x="7531100" y="2222501"/>
            <a:ext cx="3733800" cy="1371600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 err="1">
                <a:solidFill>
                  <a:schemeClr val="bg1"/>
                </a:solidFill>
              </a:rPr>
              <a:t>BaseViewCell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28A6805-DF36-9C4C-B7D0-424F3F73B007}"/>
              </a:ext>
            </a:extLst>
          </p:cNvPr>
          <p:cNvSpPr txBox="1"/>
          <p:nvPr/>
        </p:nvSpPr>
        <p:spPr>
          <a:xfrm>
            <a:off x="7531100" y="2222500"/>
            <a:ext cx="358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chemeClr val="bg1"/>
                </a:solidFill>
              </a:rPr>
              <a:t>ReactiveViewCell</a:t>
            </a:r>
            <a:r>
              <a:rPr lang="es-ES" sz="1600" dirty="0">
                <a:solidFill>
                  <a:schemeClr val="bg1"/>
                </a:solidFill>
              </a:rPr>
              <a:t>&lt;</a:t>
            </a:r>
            <a:r>
              <a:rPr lang="es-ES" sz="1600" dirty="0" err="1">
                <a:solidFill>
                  <a:schemeClr val="bg1"/>
                </a:solidFill>
              </a:rPr>
              <a:t>TViewModel</a:t>
            </a:r>
            <a:r>
              <a:rPr lang="es-ES" sz="1600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DB0A4431-42A5-5B49-B49C-3A0DF54FBC16}"/>
              </a:ext>
            </a:extLst>
          </p:cNvPr>
          <p:cNvSpPr/>
          <p:nvPr/>
        </p:nvSpPr>
        <p:spPr>
          <a:xfrm>
            <a:off x="4229100" y="4296947"/>
            <a:ext cx="3733800" cy="1371600"/>
          </a:xfrm>
          <a:prstGeom prst="roundRect">
            <a:avLst>
              <a:gd name="adj" fmla="val 10000"/>
            </a:avLst>
          </a:prstGeom>
          <a:solidFill>
            <a:schemeClr val="accent6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 err="1">
                <a:solidFill>
                  <a:schemeClr val="bg1"/>
                </a:solidFill>
              </a:rPr>
              <a:t>BaseContentView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B777534-558A-E344-8F4C-FB0451A742E1}"/>
              </a:ext>
            </a:extLst>
          </p:cNvPr>
          <p:cNvSpPr txBox="1"/>
          <p:nvPr/>
        </p:nvSpPr>
        <p:spPr>
          <a:xfrm>
            <a:off x="4229100" y="4296946"/>
            <a:ext cx="358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chemeClr val="bg1"/>
                </a:solidFill>
              </a:rPr>
              <a:t>ContentView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48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940534"/>
          </a:xfrm>
        </p:spPr>
        <p:txBody>
          <a:bodyPr/>
          <a:lstStyle/>
          <a:p>
            <a:r>
              <a:rPr lang="es-ES" dirty="0">
                <a:latin typeface="Helvetica" pitchFamily="2" charset="0"/>
              </a:rPr>
              <a:t>Clases base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FB35B30-C428-A947-9547-70D7A3F6BD60}"/>
              </a:ext>
            </a:extLst>
          </p:cNvPr>
          <p:cNvSpPr txBox="1">
            <a:spLocks/>
          </p:cNvSpPr>
          <p:nvPr/>
        </p:nvSpPr>
        <p:spPr>
          <a:xfrm>
            <a:off x="1524000" y="2807891"/>
            <a:ext cx="9144000" cy="12422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8000" dirty="0">
                <a:latin typeface="Helvetica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22179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72DC50-42A5-2547-B2DA-7E1987BB1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59595"/>
            <a:ext cx="9144000" cy="2538809"/>
          </a:xfrm>
        </p:spPr>
        <p:txBody>
          <a:bodyPr>
            <a:noAutofit/>
          </a:bodyPr>
          <a:lstStyle/>
          <a:p>
            <a:r>
              <a:rPr lang="es-ES" sz="8000" dirty="0">
                <a:solidFill>
                  <a:srgbClr val="561B64"/>
                </a:solidFill>
                <a:latin typeface="Helvetica" pitchFamily="2" charset="0"/>
              </a:rPr>
              <a:t>Más información interesante</a:t>
            </a:r>
          </a:p>
        </p:txBody>
      </p:sp>
    </p:spTree>
    <p:extLst>
      <p:ext uri="{BB962C8B-B14F-4D97-AF65-F5344CB8AC3E}">
        <p14:creationId xmlns:p14="http://schemas.microsoft.com/office/powerpoint/2010/main" val="3176933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avión&#10;&#10;Descripción generada automáticamente">
            <a:extLst>
              <a:ext uri="{FF2B5EF4-FFF2-40B4-BE49-F238E27FC236}">
                <a16:creationId xmlns:a16="http://schemas.microsoft.com/office/drawing/2014/main" id="{807D3C0C-5516-874C-846F-F2DA692A2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2148217"/>
            <a:ext cx="5721048" cy="3003550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940534"/>
          </a:xfrm>
        </p:spPr>
        <p:txBody>
          <a:bodyPr/>
          <a:lstStyle/>
          <a:p>
            <a:r>
              <a:rPr lang="es-ES" dirty="0">
                <a:latin typeface="Helvetica" pitchFamily="2" charset="0"/>
              </a:rPr>
              <a:t>Imágenes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A713870C-3F45-C642-84FA-4CB9C646D00E}"/>
              </a:ext>
            </a:extLst>
          </p:cNvPr>
          <p:cNvSpPr/>
          <p:nvPr/>
        </p:nvSpPr>
        <p:spPr>
          <a:xfrm>
            <a:off x="838200" y="1643392"/>
            <a:ext cx="5854700" cy="782308"/>
          </a:xfrm>
          <a:prstGeom prst="roundRect">
            <a:avLst>
              <a:gd name="adj" fmla="val 10000"/>
            </a:avLst>
          </a:prstGeom>
          <a:solidFill>
            <a:srgbClr val="7030A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Buen rendimiento en todas las </a:t>
            </a:r>
            <a:r>
              <a:rPr lang="es-ES" sz="2000" dirty="0" err="1">
                <a:solidFill>
                  <a:schemeClr val="bg1"/>
                </a:solidFill>
              </a:rPr>
              <a:t>platadorma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CC67FAF3-6409-A946-B557-D010C024BD88}"/>
              </a:ext>
            </a:extLst>
          </p:cNvPr>
          <p:cNvSpPr/>
          <p:nvPr/>
        </p:nvSpPr>
        <p:spPr>
          <a:xfrm>
            <a:off x="838200" y="2646692"/>
            <a:ext cx="5854700" cy="782308"/>
          </a:xfrm>
          <a:prstGeom prst="roundRect">
            <a:avLst>
              <a:gd name="adj" fmla="val 10000"/>
            </a:avLst>
          </a:prstGeom>
          <a:solidFill>
            <a:schemeClr val="accent5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Permite hacer cambios de forma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365378F0-C4A4-AE49-BB76-B78D6A174764}"/>
              </a:ext>
            </a:extLst>
          </p:cNvPr>
          <p:cNvSpPr/>
          <p:nvPr/>
        </p:nvSpPr>
        <p:spPr>
          <a:xfrm>
            <a:off x="838200" y="3649992"/>
            <a:ext cx="5854700" cy="782308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Con el tintado podemos ahorrarnos algunas </a:t>
            </a:r>
            <a:r>
              <a:rPr lang="es-ES" sz="2000" dirty="0" err="1">
                <a:solidFill>
                  <a:schemeClr val="bg1"/>
                </a:solidFill>
              </a:rPr>
              <a:t>imagenes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7FD93C69-E117-4543-BCBC-4BF3DADA6D9A}"/>
              </a:ext>
            </a:extLst>
          </p:cNvPr>
          <p:cNvSpPr/>
          <p:nvPr/>
        </p:nvSpPr>
        <p:spPr>
          <a:xfrm>
            <a:off x="838200" y="4650479"/>
            <a:ext cx="5854700" cy="782308"/>
          </a:xfrm>
          <a:prstGeom prst="roundRect">
            <a:avLst>
              <a:gd name="adj" fmla="val 10000"/>
            </a:avLst>
          </a:prstGeom>
          <a:solidFill>
            <a:schemeClr val="accent6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 err="1">
                <a:solidFill>
                  <a:schemeClr val="bg1"/>
                </a:solidFill>
              </a:rPr>
              <a:t>Contol</a:t>
            </a: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s-ES" sz="2000" dirty="0" err="1">
                <a:solidFill>
                  <a:schemeClr val="bg1"/>
                </a:solidFill>
              </a:rPr>
              <a:t>Image</a:t>
            </a:r>
            <a:r>
              <a:rPr lang="es-ES" sz="2000" dirty="0">
                <a:solidFill>
                  <a:schemeClr val="bg1"/>
                </a:solidFill>
              </a:rPr>
              <a:t> está mejorando</a:t>
            </a:r>
          </a:p>
        </p:txBody>
      </p:sp>
    </p:spTree>
    <p:extLst>
      <p:ext uri="{BB962C8B-B14F-4D97-AF65-F5344CB8AC3E}">
        <p14:creationId xmlns:p14="http://schemas.microsoft.com/office/powerpoint/2010/main" val="203580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817206"/>
          </a:xfrm>
        </p:spPr>
        <p:txBody>
          <a:bodyPr/>
          <a:lstStyle/>
          <a:p>
            <a:r>
              <a:rPr lang="es-ES" dirty="0">
                <a:latin typeface="Helvetica" pitchFamily="2" charset="0"/>
              </a:rPr>
              <a:t>¿Quién es este tío?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9EF332C2-4D1A-DF45-9131-99E9BC607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74" y="1298053"/>
            <a:ext cx="2005289" cy="2005289"/>
          </a:xfrm>
          <a:prstGeom prst="ellipse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6742857-C600-9C4B-98A8-0CFD507A577E}"/>
              </a:ext>
            </a:extLst>
          </p:cNvPr>
          <p:cNvSpPr txBox="1"/>
          <p:nvPr/>
        </p:nvSpPr>
        <p:spPr>
          <a:xfrm>
            <a:off x="5676141" y="3657536"/>
            <a:ext cx="5863818" cy="2604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US" sz="2400" dirty="0">
                <a:latin typeface="Helvetica" pitchFamily="2" charset="0"/>
              </a:rPr>
              <a:t>@</a:t>
            </a:r>
            <a:r>
              <a:rPr lang="en-US" sz="2400" dirty="0" err="1">
                <a:latin typeface="Helvetica" pitchFamily="2" charset="0"/>
              </a:rPr>
              <a:t>jorgedcrespo</a:t>
            </a:r>
            <a:endParaRPr lang="en-US" sz="2400" dirty="0">
              <a:latin typeface="Helvetica" pitchFamily="2" charset="0"/>
            </a:endParaRP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US" sz="2400" dirty="0"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jorge@devsdna.com</a:t>
            </a:r>
            <a:endParaRPr lang="en-US" sz="2400" dirty="0">
              <a:latin typeface="Helvetica" pitchFamily="2" charset="0"/>
            </a:endParaRP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s-ES" sz="2400" dirty="0">
                <a:latin typeface="Helvetica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https://jorgediegocrespo.wordpress.com/</a:t>
            </a:r>
            <a:endParaRPr lang="es-ES" sz="2400" dirty="0">
              <a:latin typeface="Helvetica" pitchFamily="2" charset="0"/>
            </a:endParaRP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s-ES" sz="2400" dirty="0">
                <a:latin typeface="Helvetica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https://github.com/jorgediegocrespo</a:t>
            </a:r>
            <a:endParaRPr lang="es-ES" sz="2400" dirty="0">
              <a:latin typeface="Helvetica" pitchFamily="2" charset="0"/>
            </a:endParaRP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s-ES" sz="2400" dirty="0">
                <a:latin typeface="Helvetica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https://github.com/DevsDNA</a:t>
            </a:r>
            <a:endParaRPr lang="en-US" sz="2400" dirty="0">
              <a:latin typeface="Helvetica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13CEBD2-315B-E44D-8B1C-D9448B3A80DA}"/>
              </a:ext>
            </a:extLst>
          </p:cNvPr>
          <p:cNvSpPr txBox="1"/>
          <p:nvPr/>
        </p:nvSpPr>
        <p:spPr>
          <a:xfrm>
            <a:off x="2482463" y="1800319"/>
            <a:ext cx="4611183" cy="1000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  <a:buClr>
                <a:schemeClr val="accent2"/>
              </a:buClr>
            </a:pPr>
            <a:r>
              <a:rPr lang="en-US" sz="2800" dirty="0">
                <a:latin typeface="Helvetica" pitchFamily="2" charset="0"/>
              </a:rPr>
              <a:t>Jorge Diego Crespo</a:t>
            </a:r>
          </a:p>
          <a:p>
            <a:pPr algn="ctr" defTabSz="914400">
              <a:spcBef>
                <a:spcPts val="1000"/>
              </a:spcBef>
              <a:buClr>
                <a:schemeClr val="accent2"/>
              </a:buClr>
            </a:pPr>
            <a:r>
              <a:rPr lang="en-US" sz="2100" dirty="0" err="1">
                <a:latin typeface="Helvetica" pitchFamily="2" charset="0"/>
              </a:rPr>
              <a:t>Desarrollador</a:t>
            </a:r>
            <a:r>
              <a:rPr lang="en-US" sz="2100" dirty="0">
                <a:latin typeface="Helvetica" pitchFamily="2" charset="0"/>
              </a:rPr>
              <a:t> Xamarin </a:t>
            </a:r>
            <a:r>
              <a:rPr lang="en-US" sz="2100" dirty="0" err="1">
                <a:latin typeface="Helvetica" pitchFamily="2" charset="0"/>
              </a:rPr>
              <a:t>en</a:t>
            </a:r>
            <a:r>
              <a:rPr lang="en-US" sz="2100" dirty="0">
                <a:latin typeface="Helvetica" pitchFamily="2" charset="0"/>
              </a:rPr>
              <a:t> </a:t>
            </a:r>
            <a:r>
              <a:rPr lang="en-US" sz="2100" dirty="0" err="1">
                <a:latin typeface="Helvetica" pitchFamily="2" charset="0"/>
              </a:rPr>
              <a:t>DevsDNA</a:t>
            </a:r>
            <a:endParaRPr lang="en-US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327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940534"/>
          </a:xfrm>
        </p:spPr>
        <p:txBody>
          <a:bodyPr/>
          <a:lstStyle/>
          <a:p>
            <a:r>
              <a:rPr lang="es-ES" dirty="0">
                <a:latin typeface="Helvetica" pitchFamily="2" charset="0"/>
              </a:rPr>
              <a:t>Inyector de dependencias</a:t>
            </a: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074F572D-D38F-1C40-86FC-06043CFDEB5B}"/>
              </a:ext>
            </a:extLst>
          </p:cNvPr>
          <p:cNvSpPr/>
          <p:nvPr/>
        </p:nvSpPr>
        <p:spPr>
          <a:xfrm>
            <a:off x="1992313" y="2034546"/>
            <a:ext cx="8207374" cy="782308"/>
          </a:xfrm>
          <a:prstGeom prst="roundRect">
            <a:avLst>
              <a:gd name="adj" fmla="val 10000"/>
            </a:avLst>
          </a:prstGeom>
          <a:solidFill>
            <a:srgbClr val="7030A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Tengo suficiente con </a:t>
            </a:r>
            <a:r>
              <a:rPr lang="es-ES" sz="2000" dirty="0" err="1">
                <a:solidFill>
                  <a:schemeClr val="bg1"/>
                </a:solidFill>
              </a:rPr>
              <a:t>DependencyService</a:t>
            </a:r>
            <a:r>
              <a:rPr lang="es-ES" sz="2000" dirty="0">
                <a:solidFill>
                  <a:schemeClr val="bg1"/>
                </a:solidFill>
              </a:rPr>
              <a:t> de </a:t>
            </a:r>
            <a:r>
              <a:rPr lang="es-ES" sz="2000" dirty="0" err="1">
                <a:solidFill>
                  <a:schemeClr val="bg1"/>
                </a:solidFill>
              </a:rPr>
              <a:t>Xamarin.Forms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634C7B71-4470-3B4A-B72F-928DCCD1ECA4}"/>
              </a:ext>
            </a:extLst>
          </p:cNvPr>
          <p:cNvSpPr/>
          <p:nvPr/>
        </p:nvSpPr>
        <p:spPr>
          <a:xfrm>
            <a:off x="1992313" y="3037846"/>
            <a:ext cx="8207374" cy="782308"/>
          </a:xfrm>
          <a:prstGeom prst="roundRect">
            <a:avLst>
              <a:gd name="adj" fmla="val 10000"/>
            </a:avLst>
          </a:prstGeom>
          <a:solidFill>
            <a:schemeClr val="accent5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Los más rápidos son </a:t>
            </a:r>
            <a:r>
              <a:rPr lang="es-ES" sz="2000" dirty="0" err="1">
                <a:solidFill>
                  <a:schemeClr val="bg1"/>
                </a:solidFill>
              </a:rPr>
              <a:t>TinyIoC</a:t>
            </a:r>
            <a:r>
              <a:rPr lang="es-ES" sz="2000" dirty="0">
                <a:solidFill>
                  <a:schemeClr val="bg1"/>
                </a:solidFill>
              </a:rPr>
              <a:t> y </a:t>
            </a:r>
            <a:r>
              <a:rPr lang="es-ES" sz="2000" dirty="0" err="1">
                <a:solidFill>
                  <a:schemeClr val="bg1"/>
                </a:solidFill>
              </a:rPr>
              <a:t>DryIoD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61E83B81-97DF-0E4A-8997-38900A380BA8}"/>
              </a:ext>
            </a:extLst>
          </p:cNvPr>
          <p:cNvSpPr/>
          <p:nvPr/>
        </p:nvSpPr>
        <p:spPr>
          <a:xfrm>
            <a:off x="1992313" y="4041146"/>
            <a:ext cx="8207374" cy="782308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 err="1">
                <a:solidFill>
                  <a:schemeClr val="bg1"/>
                </a:solidFill>
              </a:rPr>
              <a:t>Autofac</a:t>
            </a:r>
            <a:r>
              <a:rPr lang="es-ES" sz="2000" dirty="0">
                <a:solidFill>
                  <a:schemeClr val="bg1"/>
                </a:solidFill>
              </a:rPr>
              <a:t> y </a:t>
            </a:r>
            <a:r>
              <a:rPr lang="es-ES" sz="2000" dirty="0" err="1">
                <a:solidFill>
                  <a:schemeClr val="bg1"/>
                </a:solidFill>
              </a:rPr>
              <a:t>Unity</a:t>
            </a:r>
            <a:r>
              <a:rPr lang="es-ES" sz="2000" dirty="0">
                <a:solidFill>
                  <a:schemeClr val="bg1"/>
                </a:solidFill>
              </a:rPr>
              <a:t> están muy extendidos, pero cuidado con su rendimiento</a:t>
            </a:r>
          </a:p>
        </p:txBody>
      </p:sp>
    </p:spTree>
    <p:extLst>
      <p:ext uri="{BB962C8B-B14F-4D97-AF65-F5344CB8AC3E}">
        <p14:creationId xmlns:p14="http://schemas.microsoft.com/office/powerpoint/2010/main" val="181422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72DC50-42A5-2547-B2DA-7E1987BB1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7148"/>
            <a:ext cx="9144000" cy="1383704"/>
          </a:xfrm>
        </p:spPr>
        <p:txBody>
          <a:bodyPr>
            <a:noAutofit/>
          </a:bodyPr>
          <a:lstStyle/>
          <a:p>
            <a:r>
              <a:rPr lang="es-ES" sz="8000" dirty="0">
                <a:solidFill>
                  <a:srgbClr val="561B64"/>
                </a:solidFill>
                <a:latin typeface="Helvetica" pitchFamily="2" charset="0"/>
              </a:rPr>
              <a:t>Crear una plantilla</a:t>
            </a:r>
          </a:p>
        </p:txBody>
      </p:sp>
    </p:spTree>
    <p:extLst>
      <p:ext uri="{BB962C8B-B14F-4D97-AF65-F5344CB8AC3E}">
        <p14:creationId xmlns:p14="http://schemas.microsoft.com/office/powerpoint/2010/main" val="3292642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Helvetica" pitchFamily="2" charset="0"/>
              </a:rPr>
              <a:t>Agradecimientos</a:t>
            </a:r>
          </a:p>
        </p:txBody>
      </p:sp>
      <p:pic>
        <p:nvPicPr>
          <p:cNvPr id="7" name="Imagen 6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766931C0-099A-7942-8A92-0981C9348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5569"/>
            <a:ext cx="12192000" cy="474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4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936408"/>
          </a:xfrm>
        </p:spPr>
        <p:txBody>
          <a:bodyPr/>
          <a:lstStyle/>
          <a:p>
            <a:r>
              <a:rPr lang="es-ES" dirty="0">
                <a:latin typeface="Helvetica" pitchFamily="2" charset="0"/>
              </a:rPr>
              <a:t>Primeros días creando una app</a:t>
            </a:r>
          </a:p>
        </p:txBody>
      </p:sp>
      <p:pic>
        <p:nvPicPr>
          <p:cNvPr id="9" name="Imagen 8" descr="Imagen que contiene juguete, lego&#10;&#10;Descripción generada automáticamente">
            <a:extLst>
              <a:ext uri="{FF2B5EF4-FFF2-40B4-BE49-F238E27FC236}">
                <a16:creationId xmlns:a16="http://schemas.microsoft.com/office/drawing/2014/main" id="{E2F573F7-CF58-8C4F-B987-A6457EAD3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8052"/>
            <a:ext cx="5257800" cy="4723805"/>
          </a:xfrm>
          <a:prstGeom prst="rect">
            <a:avLst/>
          </a:prstGeom>
        </p:spPr>
      </p:pic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CB018335-1DB1-314B-8A40-03D0211EFE29}"/>
              </a:ext>
            </a:extLst>
          </p:cNvPr>
          <p:cNvSpPr/>
          <p:nvPr/>
        </p:nvSpPr>
        <p:spPr>
          <a:xfrm>
            <a:off x="7419895" y="2164092"/>
            <a:ext cx="3705305" cy="490208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Instalación de paquetes </a:t>
            </a:r>
            <a:r>
              <a:rPr lang="es-ES" sz="2000" dirty="0" err="1">
                <a:solidFill>
                  <a:schemeClr val="bg1"/>
                </a:solidFill>
              </a:rPr>
              <a:t>NuGet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A82B24F9-C2E6-1247-AD0A-BA1C90F9FBEF}"/>
              </a:ext>
            </a:extLst>
          </p:cNvPr>
          <p:cNvSpPr/>
          <p:nvPr/>
        </p:nvSpPr>
        <p:spPr>
          <a:xfrm>
            <a:off x="7419893" y="2889357"/>
            <a:ext cx="3705305" cy="490208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Clases base</a:t>
            </a: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437F1D44-D523-6F45-B3C4-AA8FCD0D0A4C}"/>
              </a:ext>
            </a:extLst>
          </p:cNvPr>
          <p:cNvSpPr/>
          <p:nvPr/>
        </p:nvSpPr>
        <p:spPr>
          <a:xfrm>
            <a:off x="7419892" y="3578815"/>
            <a:ext cx="3705305" cy="490208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Gestión de excepciones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619BE086-D05F-9148-AE56-7FBFF0FA50FC}"/>
              </a:ext>
            </a:extLst>
          </p:cNvPr>
          <p:cNvSpPr/>
          <p:nvPr/>
        </p:nvSpPr>
        <p:spPr>
          <a:xfrm>
            <a:off x="7419892" y="4294954"/>
            <a:ext cx="3705305" cy="490208"/>
          </a:xfrm>
          <a:prstGeom prst="roundRect">
            <a:avLst>
              <a:gd name="adj" fmla="val 10000"/>
            </a:avLst>
          </a:prstGeom>
          <a:solidFill>
            <a:schemeClr val="accent3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82717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940534"/>
          </a:xfrm>
        </p:spPr>
        <p:txBody>
          <a:bodyPr/>
          <a:lstStyle/>
          <a:p>
            <a:r>
              <a:rPr lang="es-ES" dirty="0">
                <a:latin typeface="Helvetica" pitchFamily="2" charset="0"/>
              </a:rPr>
              <a:t>¿Qué vamos a ver?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3AC074D3-9A26-1D47-9FAD-5F32018ECD52}"/>
              </a:ext>
            </a:extLst>
          </p:cNvPr>
          <p:cNvSpPr/>
          <p:nvPr/>
        </p:nvSpPr>
        <p:spPr>
          <a:xfrm>
            <a:off x="2057400" y="1579892"/>
            <a:ext cx="8077200" cy="782308"/>
          </a:xfrm>
          <a:prstGeom prst="roundRect">
            <a:avLst>
              <a:gd name="adj" fmla="val 10000"/>
            </a:avLst>
          </a:prstGeom>
          <a:solidFill>
            <a:srgbClr val="7030A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Proyecto base para todas nuestras apps</a:t>
            </a: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9B353739-A7C2-0D4F-9255-1DE4BEEBBC42}"/>
              </a:ext>
            </a:extLst>
          </p:cNvPr>
          <p:cNvSpPr/>
          <p:nvPr/>
        </p:nvSpPr>
        <p:spPr>
          <a:xfrm>
            <a:off x="2057400" y="2722785"/>
            <a:ext cx="8077200" cy="782308"/>
          </a:xfrm>
          <a:prstGeom prst="roundRect">
            <a:avLst>
              <a:gd name="adj" fmla="val 10000"/>
            </a:avLst>
          </a:prstGeom>
          <a:solidFill>
            <a:srgbClr val="00206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Pinceladas de varios recursos</a:t>
            </a:r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A0D05162-5380-2544-BF5F-0D937F759973}"/>
              </a:ext>
            </a:extLst>
          </p:cNvPr>
          <p:cNvSpPr/>
          <p:nvPr/>
        </p:nvSpPr>
        <p:spPr>
          <a:xfrm>
            <a:off x="2057400" y="3865678"/>
            <a:ext cx="8077200" cy="782308"/>
          </a:xfrm>
          <a:prstGeom prst="roundRect">
            <a:avLst>
              <a:gd name="adj" fmla="val 10000"/>
            </a:avLst>
          </a:prstGeom>
          <a:solidFill>
            <a:srgbClr val="00B05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Crear una plantilla para usarla sin necesidad de </a:t>
            </a:r>
            <a:r>
              <a:rPr lang="es-ES" sz="2000" dirty="0" err="1">
                <a:solidFill>
                  <a:schemeClr val="bg1"/>
                </a:solidFill>
              </a:rPr>
              <a:t>NuGet</a:t>
            </a:r>
            <a:r>
              <a:rPr lang="es-ES" sz="2000" dirty="0">
                <a:solidFill>
                  <a:schemeClr val="bg1"/>
                </a:solidFill>
              </a:rPr>
              <a:t>/</a:t>
            </a:r>
            <a:r>
              <a:rPr lang="es-ES" sz="2000" dirty="0" err="1">
                <a:solidFill>
                  <a:schemeClr val="bg1"/>
                </a:solidFill>
              </a:rPr>
              <a:t>dlls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0975A831-6D3D-4041-A278-24CC08DCFF21}"/>
              </a:ext>
            </a:extLst>
          </p:cNvPr>
          <p:cNvSpPr/>
          <p:nvPr/>
        </p:nvSpPr>
        <p:spPr>
          <a:xfrm>
            <a:off x="2057400" y="5008571"/>
            <a:ext cx="8077200" cy="782308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Así lo hago yo. No significa que sea lo mejor ni que no haya otras maneras</a:t>
            </a:r>
          </a:p>
        </p:txBody>
      </p:sp>
    </p:spTree>
    <p:extLst>
      <p:ext uri="{BB962C8B-B14F-4D97-AF65-F5344CB8AC3E}">
        <p14:creationId xmlns:p14="http://schemas.microsoft.com/office/powerpoint/2010/main" val="69872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72DC50-42A5-2547-B2DA-7E1987BB1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07891"/>
            <a:ext cx="9144000" cy="1242218"/>
          </a:xfrm>
        </p:spPr>
        <p:txBody>
          <a:bodyPr>
            <a:noAutofit/>
          </a:bodyPr>
          <a:lstStyle/>
          <a:p>
            <a:r>
              <a:rPr lang="es-ES" sz="8000" dirty="0">
                <a:solidFill>
                  <a:srgbClr val="561B64"/>
                </a:solidFill>
                <a:latin typeface="Helvetica" pitchFamily="2" charset="0"/>
              </a:rPr>
              <a:t>Estructura</a:t>
            </a:r>
          </a:p>
        </p:txBody>
      </p:sp>
    </p:spTree>
    <p:extLst>
      <p:ext uri="{BB962C8B-B14F-4D97-AF65-F5344CB8AC3E}">
        <p14:creationId xmlns:p14="http://schemas.microsoft.com/office/powerpoint/2010/main" val="3099793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940534"/>
          </a:xfrm>
        </p:spPr>
        <p:txBody>
          <a:bodyPr/>
          <a:lstStyle/>
          <a:p>
            <a:r>
              <a:rPr lang="es-ES" dirty="0">
                <a:latin typeface="Helvetica" pitchFamily="2" charset="0"/>
              </a:rPr>
              <a:t>Estructura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1EF2052E-F20E-6B47-91EB-8D3B7FC64076}"/>
              </a:ext>
            </a:extLst>
          </p:cNvPr>
          <p:cNvSpPr/>
          <p:nvPr/>
        </p:nvSpPr>
        <p:spPr>
          <a:xfrm>
            <a:off x="749300" y="1574907"/>
            <a:ext cx="5092700" cy="782308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Orientado a </a:t>
            </a:r>
            <a:r>
              <a:rPr lang="es-ES" sz="2000" dirty="0" err="1">
                <a:solidFill>
                  <a:schemeClr val="bg1"/>
                </a:solidFill>
              </a:rPr>
              <a:t>features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E36AF060-48E1-4B41-B7D6-92ABD45D1B95}"/>
              </a:ext>
            </a:extLst>
          </p:cNvPr>
          <p:cNvSpPr/>
          <p:nvPr/>
        </p:nvSpPr>
        <p:spPr>
          <a:xfrm>
            <a:off x="749300" y="2717800"/>
            <a:ext cx="5092700" cy="782308"/>
          </a:xfrm>
          <a:prstGeom prst="roundRect">
            <a:avLst>
              <a:gd name="adj" fmla="val 10000"/>
            </a:avLst>
          </a:prstGeom>
          <a:solidFill>
            <a:srgbClr val="0070C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 err="1">
                <a:solidFill>
                  <a:schemeClr val="bg1"/>
                </a:solidFill>
              </a:rPr>
              <a:t>Namespaces</a:t>
            </a:r>
            <a:r>
              <a:rPr lang="es-ES" sz="2000" dirty="0">
                <a:solidFill>
                  <a:schemeClr val="bg1"/>
                </a:solidFill>
              </a:rPr>
              <a:t> de primer nivel</a:t>
            </a: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D60CF0C1-FA22-FB46-83A0-3B08AE2B7CFB}"/>
              </a:ext>
            </a:extLst>
          </p:cNvPr>
          <p:cNvSpPr/>
          <p:nvPr/>
        </p:nvSpPr>
        <p:spPr>
          <a:xfrm>
            <a:off x="749300" y="3860693"/>
            <a:ext cx="5092700" cy="782308"/>
          </a:xfrm>
          <a:prstGeom prst="roundRect">
            <a:avLst>
              <a:gd name="adj" fmla="val 10000"/>
            </a:avLst>
          </a:prstGeom>
          <a:solidFill>
            <a:schemeClr val="accent6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Definir estilo de programación</a:t>
            </a:r>
          </a:p>
        </p:txBody>
      </p:sp>
      <p:pic>
        <p:nvPicPr>
          <p:cNvPr id="3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391BE1F-CCA8-7540-9F4A-54C3166D5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180" y="2646692"/>
            <a:ext cx="5201920" cy="2336800"/>
          </a:xfrm>
          <a:prstGeom prst="rect">
            <a:avLst/>
          </a:prstGeom>
        </p:spPr>
      </p:pic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C005592C-D3C0-3C42-B105-FA1A73283BAC}"/>
              </a:ext>
            </a:extLst>
          </p:cNvPr>
          <p:cNvSpPr/>
          <p:nvPr/>
        </p:nvSpPr>
        <p:spPr>
          <a:xfrm>
            <a:off x="749300" y="5003640"/>
            <a:ext cx="5092700" cy="782308"/>
          </a:xfrm>
          <a:prstGeom prst="roundRect">
            <a:avLst>
              <a:gd name="adj" fmla="val 10000"/>
            </a:avLst>
          </a:prstGeom>
          <a:solidFill>
            <a:schemeClr val="accent3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Plantear uso de </a:t>
            </a:r>
            <a:r>
              <a:rPr lang="es-ES" sz="2000" dirty="0" err="1">
                <a:solidFill>
                  <a:schemeClr val="bg1"/>
                </a:solidFill>
              </a:rPr>
              <a:t>StyleCop</a:t>
            </a:r>
            <a:endParaRPr lang="es-E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58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940534"/>
          </a:xfrm>
        </p:spPr>
        <p:txBody>
          <a:bodyPr/>
          <a:lstStyle/>
          <a:p>
            <a:r>
              <a:rPr lang="es-ES" dirty="0">
                <a:latin typeface="Helvetica" pitchFamily="2" charset="0"/>
              </a:rPr>
              <a:t>Estructura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67735EC-02B4-C24A-80D4-BACBA1138AF5}"/>
              </a:ext>
            </a:extLst>
          </p:cNvPr>
          <p:cNvSpPr txBox="1">
            <a:spLocks/>
          </p:cNvSpPr>
          <p:nvPr/>
        </p:nvSpPr>
        <p:spPr>
          <a:xfrm>
            <a:off x="1524000" y="2807891"/>
            <a:ext cx="9144000" cy="12422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8000" dirty="0">
                <a:latin typeface="Helvetica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58767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72DC50-42A5-2547-B2DA-7E1987BB1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07891"/>
            <a:ext cx="9144000" cy="1242218"/>
          </a:xfrm>
        </p:spPr>
        <p:txBody>
          <a:bodyPr>
            <a:noAutofit/>
          </a:bodyPr>
          <a:lstStyle/>
          <a:p>
            <a:r>
              <a:rPr lang="es-ES" sz="8000" dirty="0">
                <a:solidFill>
                  <a:srgbClr val="561B64"/>
                </a:solidFill>
                <a:latin typeface="Helvetica" pitchFamily="2" charset="0"/>
              </a:rPr>
              <a:t>Servicios</a:t>
            </a:r>
          </a:p>
        </p:txBody>
      </p:sp>
    </p:spTree>
    <p:extLst>
      <p:ext uri="{BB962C8B-B14F-4D97-AF65-F5344CB8AC3E}">
        <p14:creationId xmlns:p14="http://schemas.microsoft.com/office/powerpoint/2010/main" val="28942029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479</Words>
  <Application>Microsoft Macintosh PowerPoint</Application>
  <PresentationFormat>Panorámica</PresentationFormat>
  <Paragraphs>131</Paragraphs>
  <Slides>33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Helvetica</vt:lpstr>
      <vt:lpstr>Segoe UI</vt:lpstr>
      <vt:lpstr>Tema de Office</vt:lpstr>
      <vt:lpstr>Presentación de PowerPoint</vt:lpstr>
      <vt:lpstr>Agradecimientos</vt:lpstr>
      <vt:lpstr>¿Quién es este tío?</vt:lpstr>
      <vt:lpstr>Primeros días creando una app</vt:lpstr>
      <vt:lpstr>¿Qué vamos a ver?</vt:lpstr>
      <vt:lpstr>Estructura</vt:lpstr>
      <vt:lpstr>Estructura</vt:lpstr>
      <vt:lpstr>Estructura</vt:lpstr>
      <vt:lpstr>Servicios</vt:lpstr>
      <vt:lpstr>AlertDialogService</vt:lpstr>
      <vt:lpstr>CacheService</vt:lpstr>
      <vt:lpstr>LocalizeService</vt:lpstr>
      <vt:lpstr>LogService</vt:lpstr>
      <vt:lpstr>NavigationService</vt:lpstr>
      <vt:lpstr>ApiService</vt:lpstr>
      <vt:lpstr>ApiService</vt:lpstr>
      <vt:lpstr>ExceptionHandlerService</vt:lpstr>
      <vt:lpstr>ExceptionHandlerService</vt:lpstr>
      <vt:lpstr>KeyboardService</vt:lpstr>
      <vt:lpstr>KeyboardService</vt:lpstr>
      <vt:lpstr>Estilos</vt:lpstr>
      <vt:lpstr>Estilos</vt:lpstr>
      <vt:lpstr>Estilos</vt:lpstr>
      <vt:lpstr>Clases bases</vt:lpstr>
      <vt:lpstr>ViewModel</vt:lpstr>
      <vt:lpstr>Views</vt:lpstr>
      <vt:lpstr>Clases base</vt:lpstr>
      <vt:lpstr>Más información interesante</vt:lpstr>
      <vt:lpstr>Imágenes</vt:lpstr>
      <vt:lpstr>Inyector de dependencias</vt:lpstr>
      <vt:lpstr>Crear una plantilla</vt:lpstr>
      <vt:lpstr>Agradecimientos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Jorge Diego Crespo</cp:lastModifiedBy>
  <cp:revision>48</cp:revision>
  <dcterms:created xsi:type="dcterms:W3CDTF">2018-11-16T16:29:33Z</dcterms:created>
  <dcterms:modified xsi:type="dcterms:W3CDTF">2020-02-26T19:33:35Z</dcterms:modified>
</cp:coreProperties>
</file>